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B6AF6-B974-4E83-9D6B-C00C7590B4B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F05C2-2DFE-4CC9-A967-548D86E7C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13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mtClean="0"/>
              <a:t>ver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F05C2-2DFE-4CC9-A967-548D86E7CD1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433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107E21A-25A3-48D0-A5C1-C28370E0018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565E9F8-3341-46F1-B5F7-B1283B96F20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E21A-25A3-48D0-A5C1-C28370E0018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5E9F8-3341-46F1-B5F7-B1283B96F2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E21A-25A3-48D0-A5C1-C28370E0018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5E9F8-3341-46F1-B5F7-B1283B96F2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107E21A-25A3-48D0-A5C1-C28370E0018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565E9F8-3341-46F1-B5F7-B1283B96F20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107E21A-25A3-48D0-A5C1-C28370E0018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565E9F8-3341-46F1-B5F7-B1283B96F20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E21A-25A3-48D0-A5C1-C28370E0018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5E9F8-3341-46F1-B5F7-B1283B96F20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E21A-25A3-48D0-A5C1-C28370E0018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5E9F8-3341-46F1-B5F7-B1283B96F20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107E21A-25A3-48D0-A5C1-C28370E0018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565E9F8-3341-46F1-B5F7-B1283B96F20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E21A-25A3-48D0-A5C1-C28370E0018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5E9F8-3341-46F1-B5F7-B1283B96F2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107E21A-25A3-48D0-A5C1-C28370E0018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565E9F8-3341-46F1-B5F7-B1283B96F20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107E21A-25A3-48D0-A5C1-C28370E0018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565E9F8-3341-46F1-B5F7-B1283B96F20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107E21A-25A3-48D0-A5C1-C28370E0018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565E9F8-3341-46F1-B5F7-B1283B96F20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 PRETERITO!!!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 r</a:t>
            </a:r>
            <a:r>
              <a:rPr lang="es-ES" dirty="0" err="1" smtClean="0"/>
              <a:t>azón</a:t>
            </a:r>
            <a:r>
              <a:rPr lang="es-ES" dirty="0" smtClean="0"/>
              <a:t> para la cuál estamos aquí en nivel 2!!!!</a:t>
            </a:r>
          </a:p>
          <a:p>
            <a:r>
              <a:rPr lang="es-ES" dirty="0" smtClean="0"/>
              <a:t>…y algunas imágenes de Barcelona para animarles visitar España con el Sr. </a:t>
            </a:r>
            <a:r>
              <a:rPr lang="es-ES" dirty="0" err="1" smtClean="0"/>
              <a:t>Grether</a:t>
            </a:r>
            <a:r>
              <a:rPr lang="es-ES" dirty="0" smtClean="0"/>
              <a:t> en 2016..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33400"/>
            <a:ext cx="2705100" cy="16859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33600" y="685800"/>
            <a:ext cx="3124200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El club Barcelona </a:t>
            </a:r>
            <a:r>
              <a:rPr lang="es-ES" b="1" i="1" dirty="0" smtClean="0"/>
              <a:t>fue</a:t>
            </a:r>
            <a:r>
              <a:rPr lang="es-ES" dirty="0" smtClean="0"/>
              <a:t> campe</a:t>
            </a:r>
            <a:r>
              <a:rPr lang="en-US" dirty="0" err="1" smtClean="0"/>
              <a:t>ón</a:t>
            </a:r>
            <a:r>
              <a:rPr lang="en-US" dirty="0" smtClean="0"/>
              <a:t> </a:t>
            </a:r>
            <a:r>
              <a:rPr lang="en-US" dirty="0" err="1" smtClean="0"/>
              <a:t>mundial</a:t>
            </a:r>
            <a:r>
              <a:rPr lang="en-US" dirty="0" smtClean="0"/>
              <a:t> en el </a:t>
            </a:r>
            <a:r>
              <a:rPr lang="en-US" dirty="0" err="1" smtClean="0"/>
              <a:t>año</a:t>
            </a:r>
            <a:r>
              <a:rPr lang="en-US" dirty="0" smtClean="0"/>
              <a:t> 2013… 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98553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GRUPO #6: “J”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m</a:t>
            </a:r>
            <a:r>
              <a:rPr lang="es-ES" dirty="0" err="1" smtClean="0"/>
              <a:t>ás</a:t>
            </a:r>
            <a:r>
              <a:rPr lang="es-ES" dirty="0" smtClean="0"/>
              <a:t> o menos fácil, pero hay que observar cuáles verbos llevan la terminación.</a:t>
            </a:r>
          </a:p>
          <a:p>
            <a:r>
              <a:rPr lang="es-ES" dirty="0" smtClean="0"/>
              <a:t>TODOS los verbos que terminan ·</a:t>
            </a:r>
            <a:r>
              <a:rPr lang="es-ES" dirty="0" err="1" smtClean="0"/>
              <a:t>cir</a:t>
            </a:r>
            <a:r>
              <a:rPr lang="es-ES" dirty="0"/>
              <a:t> </a:t>
            </a:r>
            <a:r>
              <a:rPr lang="es-ES" dirty="0" smtClean="0"/>
              <a:t>tienen una jota (J) en su raíz en el pretérito</a:t>
            </a:r>
          </a:p>
          <a:p>
            <a:r>
              <a:rPr lang="es-ES" dirty="0" smtClean="0"/>
              <a:t>EJEMPLOS:</a:t>
            </a:r>
          </a:p>
          <a:p>
            <a:pPr lvl="1"/>
            <a:r>
              <a:rPr lang="es-ES" dirty="0" smtClean="0"/>
              <a:t>Conducir: conduje, condujiste, condujo, condujimos, condujisteis, </a:t>
            </a:r>
            <a:r>
              <a:rPr lang="es-ES" dirty="0" err="1" smtClean="0"/>
              <a:t>condujero</a:t>
            </a:r>
            <a:endParaRPr lang="es-ES" dirty="0" smtClean="0"/>
          </a:p>
          <a:p>
            <a:pPr lvl="1"/>
            <a:r>
              <a:rPr lang="es-ES" dirty="0" smtClean="0"/>
              <a:t>Decir: dije, dijiste, dijo, dijimos, dijisteis, dijeron</a:t>
            </a:r>
          </a:p>
          <a:p>
            <a:pPr lvl="1"/>
            <a:r>
              <a:rPr lang="es-ES" dirty="0" smtClean="0"/>
              <a:t>Otros verbos: producir, traducir, reducir, etc. </a:t>
            </a:r>
            <a:r>
              <a:rPr lang="es-ES" dirty="0" smtClean="0">
                <a:sym typeface="Wingdings" pitchFamily="2" charset="2"/>
              </a:rPr>
              <a:t></a:t>
            </a:r>
          </a:p>
          <a:p>
            <a:pPr lvl="1"/>
            <a:r>
              <a:rPr lang="es-ES" dirty="0" smtClean="0">
                <a:sym typeface="Wingdings" pitchFamily="2" charset="2"/>
              </a:rPr>
              <a:t>AND </a:t>
            </a:r>
            <a:r>
              <a:rPr lang="es-ES" dirty="0" err="1" smtClean="0">
                <a:sym typeface="Wingdings" pitchFamily="2" charset="2"/>
              </a:rPr>
              <a:t>the</a:t>
            </a:r>
            <a:r>
              <a:rPr lang="es-ES" dirty="0" smtClean="0">
                <a:sym typeface="Wingdings" pitchFamily="2" charset="2"/>
              </a:rPr>
              <a:t> </a:t>
            </a:r>
            <a:r>
              <a:rPr lang="es-ES" dirty="0" err="1" smtClean="0">
                <a:sym typeface="Wingdings" pitchFamily="2" charset="2"/>
              </a:rPr>
              <a:t>verb</a:t>
            </a:r>
            <a:r>
              <a:rPr lang="es-ES" dirty="0" smtClean="0">
                <a:sym typeface="Wingdings" pitchFamily="2" charset="2"/>
              </a:rPr>
              <a:t> ´traer´ (</a:t>
            </a:r>
            <a:r>
              <a:rPr lang="es-ES" dirty="0" err="1" smtClean="0">
                <a:sym typeface="Wingdings" pitchFamily="2" charset="2"/>
              </a:rPr>
              <a:t>go</a:t>
            </a:r>
            <a:r>
              <a:rPr lang="es-ES" dirty="0" smtClean="0">
                <a:sym typeface="Wingdings" pitchFamily="2" charset="2"/>
              </a:rPr>
              <a:t> figure!) …traje, trajiste, trajo, trajimos, trajisteis</a:t>
            </a:r>
            <a:r>
              <a:rPr lang="es-ES" smtClean="0">
                <a:sym typeface="Wingdings" pitchFamily="2" charset="2"/>
              </a:rPr>
              <a:t>, trajeron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46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Grupo</a:t>
            </a:r>
            <a:r>
              <a:rPr lang="en-US" dirty="0" smtClean="0"/>
              <a:t> #7: I &gt; Y verbs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Cualquier</a:t>
            </a:r>
            <a:r>
              <a:rPr lang="en-US" dirty="0" smtClean="0"/>
              <a:t> </a:t>
            </a:r>
            <a:r>
              <a:rPr lang="en-US" dirty="0" err="1" smtClean="0"/>
              <a:t>verbo</a:t>
            </a:r>
            <a:r>
              <a:rPr lang="en-US" dirty="0" smtClean="0"/>
              <a:t> </a:t>
            </a:r>
            <a:r>
              <a:rPr lang="en-US" dirty="0" err="1" smtClean="0"/>
              <a:t>cuya</a:t>
            </a:r>
            <a:r>
              <a:rPr lang="en-US" dirty="0" smtClean="0"/>
              <a:t> </a:t>
            </a:r>
            <a:r>
              <a:rPr lang="en-US" dirty="0" err="1" smtClean="0"/>
              <a:t>terminación</a:t>
            </a:r>
            <a:r>
              <a:rPr lang="en-US" dirty="0" smtClean="0"/>
              <a:t> de ·</a:t>
            </a:r>
            <a:r>
              <a:rPr lang="en-US" dirty="0" err="1" smtClean="0"/>
              <a:t>er</a:t>
            </a:r>
            <a:r>
              <a:rPr lang="en-US" dirty="0" smtClean="0"/>
              <a:t>/·</a:t>
            </a:r>
            <a:r>
              <a:rPr lang="en-US" dirty="0" err="1" smtClean="0"/>
              <a:t>ir</a:t>
            </a:r>
            <a:r>
              <a:rPr lang="en-US" dirty="0" smtClean="0"/>
              <a:t> </a:t>
            </a:r>
            <a:r>
              <a:rPr lang="en-US" dirty="0" err="1" smtClean="0"/>
              <a:t>precedida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otra</a:t>
            </a:r>
            <a:r>
              <a:rPr lang="en-US" dirty="0" smtClean="0"/>
              <a:t> vocal. </a:t>
            </a:r>
          </a:p>
          <a:p>
            <a:r>
              <a:rPr lang="es-ES" dirty="0" smtClean="0"/>
              <a:t>TODAS conjugaciones que llevan i, llevan acento (í)</a:t>
            </a:r>
          </a:p>
          <a:p>
            <a:r>
              <a:rPr lang="es-ES" dirty="0" smtClean="0"/>
              <a:t>La tercera persona singular y plural llevan y en vez de la í para evitar 3 vocales </a:t>
            </a:r>
            <a:r>
              <a:rPr lang="es-ES" dirty="0" err="1" smtClean="0"/>
              <a:t>back.to.back.to.back</a:t>
            </a:r>
            <a:r>
              <a:rPr lang="es-ES" dirty="0" smtClean="0"/>
              <a:t> … </a:t>
            </a:r>
            <a:r>
              <a:rPr lang="es-ES" dirty="0" err="1" smtClean="0"/>
              <a:t>phew</a:t>
            </a:r>
            <a:endParaRPr lang="en-US" dirty="0" smtClean="0"/>
          </a:p>
          <a:p>
            <a:r>
              <a:rPr lang="es-ES" dirty="0" smtClean="0"/>
              <a:t>EJEMPLOS:</a:t>
            </a:r>
          </a:p>
          <a:p>
            <a:pPr lvl="1"/>
            <a:r>
              <a:rPr lang="es-ES" dirty="0" smtClean="0"/>
              <a:t>Caer: caí caíste cayó caímos caísteis cayeron</a:t>
            </a:r>
          </a:p>
          <a:p>
            <a:pPr lvl="1"/>
            <a:r>
              <a:rPr lang="es-ES" dirty="0" smtClean="0"/>
              <a:t>Oír: oí </a:t>
            </a:r>
            <a:r>
              <a:rPr lang="es-ES" dirty="0" err="1" smtClean="0"/>
              <a:t>oíse</a:t>
            </a:r>
            <a:r>
              <a:rPr lang="es-ES" dirty="0" smtClean="0"/>
              <a:t> oyó oímos oísteis oyeron</a:t>
            </a:r>
          </a:p>
          <a:p>
            <a:pPr lvl="1"/>
            <a:r>
              <a:rPr lang="es-ES" dirty="0"/>
              <a:t>L</a:t>
            </a:r>
            <a:r>
              <a:rPr lang="es-ES" dirty="0" smtClean="0"/>
              <a:t>eer: leí leíste leyó leímos leísteis leyeron</a:t>
            </a:r>
          </a:p>
          <a:p>
            <a:pPr lvl="1"/>
            <a:r>
              <a:rPr lang="es-ES" dirty="0" smtClean="0"/>
              <a:t>Creer: creí </a:t>
            </a:r>
            <a:r>
              <a:rPr lang="es-ES" dirty="0" err="1" smtClean="0"/>
              <a:t>cre</a:t>
            </a:r>
            <a:r>
              <a:rPr lang="en-US" dirty="0" err="1" smtClean="0"/>
              <a:t>íste</a:t>
            </a:r>
            <a:r>
              <a:rPr lang="en-US" dirty="0" smtClean="0"/>
              <a:t> </a:t>
            </a:r>
            <a:r>
              <a:rPr lang="en-US" dirty="0" err="1" smtClean="0"/>
              <a:t>creyó</a:t>
            </a:r>
            <a:r>
              <a:rPr lang="en-US" dirty="0" smtClean="0"/>
              <a:t> </a:t>
            </a:r>
            <a:r>
              <a:rPr lang="en-US" dirty="0" err="1" smtClean="0"/>
              <a:t>creímos</a:t>
            </a:r>
            <a:r>
              <a:rPr lang="en-US" dirty="0" smtClean="0"/>
              <a:t> </a:t>
            </a:r>
            <a:r>
              <a:rPr lang="en-US" dirty="0" err="1" smtClean="0"/>
              <a:t>creísteis</a:t>
            </a:r>
            <a:r>
              <a:rPr lang="en-US" dirty="0" smtClean="0"/>
              <a:t> </a:t>
            </a:r>
            <a:r>
              <a:rPr lang="en-US" dirty="0" err="1" smtClean="0"/>
              <a:t>creyeron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14667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Grupo #8: -ir </a:t>
            </a:r>
            <a:r>
              <a:rPr lang="es-ES" dirty="0" err="1" smtClean="0"/>
              <a:t>stem</a:t>
            </a:r>
            <a:r>
              <a:rPr lang="es-ES" dirty="0" smtClean="0"/>
              <a:t> </a:t>
            </a:r>
            <a:r>
              <a:rPr lang="es-ES" dirty="0" err="1" smtClean="0"/>
              <a:t>changing</a:t>
            </a:r>
            <a:r>
              <a:rPr lang="es-ES" dirty="0" smtClean="0"/>
              <a:t> </a:t>
            </a:r>
            <a:r>
              <a:rPr lang="es-ES" dirty="0" err="1" smtClean="0"/>
              <a:t>verbs</a:t>
            </a:r>
            <a:r>
              <a:rPr lang="es-E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pido</a:t>
            </a:r>
            <a:r>
              <a:rPr lang="en-US" dirty="0" smtClean="0"/>
              <a:t> </a:t>
            </a:r>
            <a:r>
              <a:rPr lang="en-US" dirty="0" err="1" smtClean="0"/>
              <a:t>perd</a:t>
            </a:r>
            <a:r>
              <a:rPr lang="es-ES" dirty="0" err="1" smtClean="0"/>
              <a:t>ón</a:t>
            </a:r>
            <a:r>
              <a:rPr lang="es-ES" dirty="0" smtClean="0"/>
              <a:t> en explicarles estos…son tontos, no … son tontísimos! </a:t>
            </a:r>
          </a:p>
          <a:p>
            <a:r>
              <a:rPr lang="es-ES" dirty="0" smtClean="0"/>
              <a:t>Para los verbos con cambio en la raíz que terminan ·ir solamente, llevan…</a:t>
            </a:r>
          </a:p>
          <a:p>
            <a:r>
              <a:rPr lang="es-ES" dirty="0" smtClean="0"/>
              <a:t>1/2 </a:t>
            </a:r>
            <a:r>
              <a:rPr lang="es-ES" dirty="0" err="1" smtClean="0"/>
              <a:t>stem</a:t>
            </a:r>
            <a:r>
              <a:rPr lang="es-ES" dirty="0" smtClean="0"/>
              <a:t> </a:t>
            </a:r>
            <a:r>
              <a:rPr lang="es-ES" dirty="0" err="1" smtClean="0"/>
              <a:t>change</a:t>
            </a:r>
            <a:r>
              <a:rPr lang="es-ES" dirty="0" smtClean="0"/>
              <a:t> y SOLO en la forma de la tercera persona singular y plural. Vamos a ver… </a:t>
            </a:r>
          </a:p>
          <a:p>
            <a:pPr lvl="1"/>
            <a:r>
              <a:rPr lang="es-ES" dirty="0" smtClean="0"/>
              <a:t>Dormir (</a:t>
            </a:r>
            <a:r>
              <a:rPr lang="es-ES" dirty="0" err="1" smtClean="0"/>
              <a:t>ue</a:t>
            </a:r>
            <a:r>
              <a:rPr lang="es-ES" dirty="0"/>
              <a:t>)</a:t>
            </a:r>
            <a:r>
              <a:rPr lang="es-ES" dirty="0" smtClean="0"/>
              <a:t>: dormí dormiste </a:t>
            </a:r>
            <a:r>
              <a:rPr lang="es-ES" b="1" dirty="0" err="1" smtClean="0">
                <a:solidFill>
                  <a:schemeClr val="accent1"/>
                </a:solidFill>
              </a:rPr>
              <a:t>dUrmió</a:t>
            </a:r>
            <a:r>
              <a:rPr lang="es-ES" dirty="0" smtClean="0"/>
              <a:t>, dormimos, dormisteis, </a:t>
            </a:r>
            <a:r>
              <a:rPr lang="es-ES" b="1" dirty="0" err="1" smtClean="0">
                <a:solidFill>
                  <a:schemeClr val="accent1"/>
                </a:solidFill>
              </a:rPr>
              <a:t>dUrmieron</a:t>
            </a:r>
            <a:endParaRPr lang="es-ES" b="1" dirty="0" smtClean="0">
              <a:solidFill>
                <a:schemeClr val="accent1"/>
              </a:solidFill>
            </a:endParaRPr>
          </a:p>
          <a:p>
            <a:pPr lvl="1"/>
            <a:r>
              <a:rPr lang="es-ES" dirty="0" smtClean="0"/>
              <a:t>Pedir (i): pedí pediste </a:t>
            </a:r>
            <a:r>
              <a:rPr lang="es-ES" b="1" dirty="0" err="1" smtClean="0">
                <a:solidFill>
                  <a:schemeClr val="accent1"/>
                </a:solidFill>
              </a:rPr>
              <a:t>pIdió</a:t>
            </a:r>
            <a:r>
              <a:rPr lang="es-ES" dirty="0" smtClean="0">
                <a:solidFill>
                  <a:schemeClr val="accent1"/>
                </a:solidFill>
              </a:rPr>
              <a:t> </a:t>
            </a:r>
            <a:r>
              <a:rPr lang="es-ES" dirty="0" smtClean="0"/>
              <a:t>pedimos pedisteis </a:t>
            </a:r>
            <a:r>
              <a:rPr lang="es-ES" b="1" dirty="0" err="1" smtClean="0">
                <a:solidFill>
                  <a:schemeClr val="accent1"/>
                </a:solidFill>
              </a:rPr>
              <a:t>pIdieron</a:t>
            </a:r>
            <a:endParaRPr lang="es-ES" b="1" dirty="0" smtClean="0">
              <a:solidFill>
                <a:schemeClr val="accent1"/>
              </a:solidFill>
            </a:endParaRPr>
          </a:p>
          <a:p>
            <a:pPr lvl="1"/>
            <a:r>
              <a:rPr lang="es-ES" dirty="0" smtClean="0"/>
              <a:t>Preferir (</a:t>
            </a:r>
            <a:r>
              <a:rPr lang="es-ES" dirty="0" err="1" smtClean="0"/>
              <a:t>ie</a:t>
            </a:r>
            <a:r>
              <a:rPr lang="es-ES" dirty="0" smtClean="0"/>
              <a:t>): preferí preferiste </a:t>
            </a:r>
            <a:r>
              <a:rPr lang="es-ES" b="1" dirty="0" err="1" smtClean="0">
                <a:solidFill>
                  <a:schemeClr val="accent1"/>
                </a:solidFill>
              </a:rPr>
              <a:t>prefIrió</a:t>
            </a:r>
            <a:r>
              <a:rPr lang="es-ES" dirty="0" smtClean="0">
                <a:solidFill>
                  <a:schemeClr val="accent1"/>
                </a:solidFill>
              </a:rPr>
              <a:t> </a:t>
            </a:r>
            <a:r>
              <a:rPr lang="es-ES" dirty="0" smtClean="0"/>
              <a:t>preferimos preferisteis </a:t>
            </a:r>
            <a:r>
              <a:rPr lang="es-ES" b="1" dirty="0" err="1" smtClean="0">
                <a:solidFill>
                  <a:schemeClr val="accent1"/>
                </a:solidFill>
              </a:rPr>
              <a:t>prefIrieron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62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Ya terminaste con los verbos irregulares… BRAVO!!!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981200"/>
            <a:ext cx="4953000" cy="370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27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Pretérito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En español hay DOS tensos del pasado, uno para describir las cosas ya completas y otro para </a:t>
            </a:r>
            <a:r>
              <a:rPr lang="es-ES" dirty="0" err="1" smtClean="0"/>
              <a:t>desciribir</a:t>
            </a:r>
            <a:r>
              <a:rPr lang="es-ES" dirty="0" smtClean="0"/>
              <a:t> el pasado que sigue……</a:t>
            </a:r>
          </a:p>
          <a:p>
            <a:r>
              <a:rPr lang="es-ES" dirty="0" smtClean="0"/>
              <a:t>Pero bueno!</a:t>
            </a:r>
          </a:p>
          <a:p>
            <a:r>
              <a:rPr lang="es-ES" dirty="0" smtClean="0"/>
              <a:t>Practicamos primero con el pretérito:</a:t>
            </a:r>
          </a:p>
          <a:p>
            <a:pPr lvl="1"/>
            <a:r>
              <a:rPr lang="es-ES" dirty="0" smtClean="0"/>
              <a:t>Describe las acciones ya completas </a:t>
            </a:r>
          </a:p>
          <a:p>
            <a:pPr lvl="1"/>
            <a:r>
              <a:rPr lang="es-ES" dirty="0" smtClean="0"/>
              <a:t>Sólo tienes que cambiar las terminaciones para indicar que refieres a una acción pasada</a:t>
            </a:r>
          </a:p>
          <a:p>
            <a:pPr lvl="1"/>
            <a:r>
              <a:rPr lang="es-ES" dirty="0" smtClean="0"/>
              <a:t>Hay acentos en su formato que son SUPER IMPORTANTES… no se los olviden!!!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5105400"/>
            <a:ext cx="2057400" cy="15410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0" y="5875932"/>
            <a:ext cx="3581400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b="1" i="1" dirty="0" smtClean="0"/>
              <a:t>Visité</a:t>
            </a:r>
            <a:r>
              <a:rPr lang="es-ES" dirty="0" smtClean="0"/>
              <a:t> al parque en Barcelona con mi familia, TAN bonito!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86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7543800" cy="147796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Formato del tenso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81000"/>
            <a:ext cx="3248025" cy="1409700"/>
          </a:xfr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415648"/>
              </p:ext>
            </p:extLst>
          </p:nvPr>
        </p:nvGraphicFramePr>
        <p:xfrm>
          <a:off x="685800" y="22098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066800"/>
                <a:gridCol w="19812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yo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nosotros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amos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tú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aste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vosotros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asteis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él/ella/Ud.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ó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ellos/ellas/Uds.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aron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255061"/>
              </p:ext>
            </p:extLst>
          </p:nvPr>
        </p:nvGraphicFramePr>
        <p:xfrm>
          <a:off x="762000" y="4191000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ER /</a:t>
                      </a:r>
                      <a:r>
                        <a:rPr lang="es-ES" baseline="0" dirty="0" smtClean="0"/>
                        <a:t> 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yo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í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nosotros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imos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tú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iste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vosotros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isteis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él/ella/Ud.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ió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ellos/ellas/Uds.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ieron</a:t>
                      </a:r>
                      <a:r>
                        <a:rPr lang="es-E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381000"/>
            <a:ext cx="3657600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Antonio Gaudí </a:t>
            </a:r>
            <a:r>
              <a:rPr lang="es-ES" b="1" i="1" dirty="0" smtClean="0"/>
              <a:t>diseñó</a:t>
            </a:r>
            <a:r>
              <a:rPr lang="es-ES" dirty="0" smtClean="0"/>
              <a:t> muchas de las estructuras de Barcelona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88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Ejemplos y</a:t>
            </a:r>
            <a:br>
              <a:rPr lang="es-ES" dirty="0" smtClean="0"/>
            </a:br>
            <a:r>
              <a:rPr lang="es-ES" dirty="0" smtClean="0"/>
              <a:t>Práctica…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14015"/>
            <a:ext cx="2676525" cy="1714500"/>
          </a:xfrm>
        </p:spPr>
      </p:pic>
      <p:sp>
        <p:nvSpPr>
          <p:cNvPr id="5" name="TextBox 4"/>
          <p:cNvSpPr txBox="1"/>
          <p:nvPr/>
        </p:nvSpPr>
        <p:spPr>
          <a:xfrm>
            <a:off x="6324600" y="609600"/>
            <a:ext cx="2133600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Yo </a:t>
            </a:r>
            <a:r>
              <a:rPr lang="es-ES" b="1" i="1" dirty="0" smtClean="0"/>
              <a:t>saqué</a:t>
            </a:r>
            <a:r>
              <a:rPr lang="es-ES" dirty="0" smtClean="0"/>
              <a:t> muchas fotos bonitas cuando </a:t>
            </a:r>
            <a:r>
              <a:rPr lang="es-ES" b="1" i="1" dirty="0" smtClean="0"/>
              <a:t>estuve</a:t>
            </a:r>
            <a:r>
              <a:rPr lang="es-ES" dirty="0" smtClean="0"/>
              <a:t> allí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094297"/>
              </p:ext>
            </p:extLst>
          </p:nvPr>
        </p:nvGraphicFramePr>
        <p:xfrm>
          <a:off x="228600" y="2743200"/>
          <a:ext cx="82296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0">
                <a:tc>
                  <a:txBody>
                    <a:bodyPr/>
                    <a:lstStyle/>
                    <a:p>
                      <a:r>
                        <a:rPr lang="es-ES" dirty="0" smtClean="0"/>
                        <a:t>infinitivo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sujeto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cortar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pegar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resultado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aprender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yo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aprend</a:t>
                      </a:r>
                      <a:r>
                        <a:rPr lang="es-ES" dirty="0" smtClean="0"/>
                        <a:t>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í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aprendí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correr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vosotros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corr</a:t>
                      </a:r>
                      <a:r>
                        <a:rPr lang="es-ES" dirty="0" smtClean="0"/>
                        <a:t>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isteis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corristeis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cepillarse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tú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cepill</a:t>
                      </a:r>
                      <a:r>
                        <a:rPr lang="es-ES" dirty="0" smtClean="0"/>
                        <a:t>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aste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te cepillaste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insistir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Ud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insist·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ió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insistió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398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Los irregulares…. Uh oh….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4343400"/>
            <a:ext cx="2466975" cy="1847850"/>
          </a:xfrm>
        </p:spPr>
      </p:pic>
      <p:sp>
        <p:nvSpPr>
          <p:cNvPr id="7" name="TextBox 6"/>
          <p:cNvSpPr txBox="1"/>
          <p:nvPr/>
        </p:nvSpPr>
        <p:spPr>
          <a:xfrm>
            <a:off x="533400" y="1600200"/>
            <a:ext cx="7696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Hay OCHO GRUPOS irregulares del tenso pretérito, así hay </a:t>
            </a:r>
            <a:r>
              <a:rPr lang="es-ES_tradnl" dirty="0" err="1" smtClean="0"/>
              <a:t>qu</a:t>
            </a:r>
            <a:r>
              <a:rPr lang="es-ES_tradnl" dirty="0" smtClean="0"/>
              <a:t> prepararte para un semestre emocionante! </a:t>
            </a:r>
          </a:p>
          <a:p>
            <a:endParaRPr lang="es-ES_tradnl" dirty="0"/>
          </a:p>
          <a:p>
            <a:r>
              <a:rPr lang="es-ES_tradnl" b="1" u="sng" dirty="0" smtClean="0"/>
              <a:t>GRUPO Número 1</a:t>
            </a:r>
            <a:r>
              <a:rPr lang="es-ES_tradnl" dirty="0" smtClean="0"/>
              <a:t>: ·car/·gar/·zar </a:t>
            </a:r>
            <a:r>
              <a:rPr lang="es-ES_tradnl" dirty="0" err="1" smtClean="0"/>
              <a:t>verbs</a:t>
            </a:r>
            <a:r>
              <a:rPr lang="es-ES_tradnl" dirty="0" smtClean="0"/>
              <a:t>: </a:t>
            </a:r>
            <a:r>
              <a:rPr lang="es-ES_tradnl" dirty="0" err="1" smtClean="0"/>
              <a:t>these</a:t>
            </a:r>
            <a:r>
              <a:rPr lang="es-ES_tradnl" dirty="0" smtClean="0"/>
              <a:t> </a:t>
            </a:r>
            <a:r>
              <a:rPr lang="es-ES_tradnl" dirty="0" err="1" smtClean="0"/>
              <a:t>verbs</a:t>
            </a:r>
            <a:r>
              <a:rPr lang="es-ES_tradnl" dirty="0" smtClean="0"/>
              <a:t> </a:t>
            </a:r>
            <a:r>
              <a:rPr lang="es-ES_tradnl" dirty="0" err="1" smtClean="0"/>
              <a:t>take</a:t>
            </a:r>
            <a:r>
              <a:rPr lang="es-ES_tradnl" dirty="0" smtClean="0"/>
              <a:t> a </a:t>
            </a:r>
            <a:r>
              <a:rPr lang="es-ES_tradnl" dirty="0" err="1" smtClean="0"/>
              <a:t>spelling</a:t>
            </a:r>
            <a:r>
              <a:rPr lang="es-ES_tradnl" dirty="0" smtClean="0"/>
              <a:t> </a:t>
            </a:r>
            <a:r>
              <a:rPr lang="es-ES_tradnl" dirty="0" err="1" smtClean="0"/>
              <a:t>change</a:t>
            </a:r>
            <a:r>
              <a:rPr lang="es-ES_tradnl" dirty="0" smtClean="0"/>
              <a:t> in </a:t>
            </a:r>
            <a:r>
              <a:rPr lang="es-ES_tradnl" dirty="0" err="1" smtClean="0"/>
              <a:t>the</a:t>
            </a:r>
            <a:r>
              <a:rPr lang="es-ES_tradnl" dirty="0" smtClean="0"/>
              <a:t> YO </a:t>
            </a:r>
            <a:r>
              <a:rPr lang="es-ES_tradnl" dirty="0" err="1" smtClean="0"/>
              <a:t>form</a:t>
            </a:r>
            <a:r>
              <a:rPr lang="es-ES_tradnl" dirty="0" smtClean="0"/>
              <a:t> </a:t>
            </a:r>
            <a:r>
              <a:rPr lang="es-ES_tradnl" dirty="0" err="1" smtClean="0"/>
              <a:t>only</a:t>
            </a:r>
            <a:r>
              <a:rPr lang="es-ES_tradnl" dirty="0" smtClean="0"/>
              <a:t>, in </a:t>
            </a:r>
            <a:r>
              <a:rPr lang="es-ES_tradnl" dirty="0" err="1" smtClean="0"/>
              <a:t>order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protect</a:t>
            </a:r>
            <a:r>
              <a:rPr lang="es-ES_tradnl" dirty="0" smtClean="0"/>
              <a:t> a </a:t>
            </a:r>
            <a:r>
              <a:rPr lang="es-ES_tradnl" dirty="0" err="1" smtClean="0"/>
              <a:t>consonant</a:t>
            </a:r>
            <a:r>
              <a:rPr lang="es-ES_tradnl" dirty="0" smtClean="0"/>
              <a:t> </a:t>
            </a:r>
            <a:r>
              <a:rPr lang="es-ES_tradnl" dirty="0" err="1" smtClean="0"/>
              <a:t>sound</a:t>
            </a:r>
            <a:r>
              <a:rPr lang="es-ES_tradnl" dirty="0" smtClean="0"/>
              <a:t> </a:t>
            </a:r>
            <a:r>
              <a:rPr lang="es-ES_tradnl" dirty="0" err="1" smtClean="0"/>
              <a:t>from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infinitive</a:t>
            </a:r>
            <a:r>
              <a:rPr lang="es-ES_tradnl" dirty="0" smtClean="0"/>
              <a:t>… can </a:t>
            </a:r>
            <a:r>
              <a:rPr lang="es-ES_tradnl" dirty="0" err="1" smtClean="0"/>
              <a:t>you</a:t>
            </a:r>
            <a:r>
              <a:rPr lang="es-ES_tradnl" dirty="0" smtClean="0"/>
              <a:t> </a:t>
            </a:r>
            <a:r>
              <a:rPr lang="es-ES_tradnl" dirty="0" err="1" smtClean="0"/>
              <a:t>see</a:t>
            </a:r>
            <a:r>
              <a:rPr lang="es-ES_tradnl" dirty="0" smtClean="0"/>
              <a:t> </a:t>
            </a:r>
            <a:r>
              <a:rPr lang="es-ES_tradnl" dirty="0" err="1" smtClean="0"/>
              <a:t>why</a:t>
            </a:r>
            <a:r>
              <a:rPr lang="es-ES_tradnl" dirty="0" smtClean="0"/>
              <a:t>? </a:t>
            </a:r>
          </a:p>
          <a:p>
            <a:endParaRPr lang="es-ES_tradnl" dirty="0"/>
          </a:p>
          <a:p>
            <a:r>
              <a:rPr lang="es-ES_tradnl" dirty="0" smtClean="0"/>
              <a:t>tocar</a:t>
            </a:r>
            <a:r>
              <a:rPr lang="en-US" dirty="0" smtClean="0"/>
              <a:t> &gt; </a:t>
            </a:r>
            <a:r>
              <a:rPr lang="en-US" dirty="0" err="1" smtClean="0"/>
              <a:t>toc</a:t>
            </a:r>
            <a:r>
              <a:rPr lang="en-US" dirty="0" smtClean="0"/>
              <a:t>- &gt; </a:t>
            </a:r>
            <a:r>
              <a:rPr lang="en-US" dirty="0" err="1" smtClean="0"/>
              <a:t>toc</a:t>
            </a:r>
            <a:r>
              <a:rPr lang="es-ES" dirty="0" smtClean="0"/>
              <a:t>é </a:t>
            </a:r>
            <a:r>
              <a:rPr lang="en-US" dirty="0" smtClean="0"/>
              <a:t>&gt; </a:t>
            </a:r>
            <a:r>
              <a:rPr lang="en-US" dirty="0" err="1" smtClean="0"/>
              <a:t>toqu</a:t>
            </a:r>
            <a:r>
              <a:rPr lang="es-ES" dirty="0" smtClean="0"/>
              <a:t>é</a:t>
            </a:r>
          </a:p>
          <a:p>
            <a:r>
              <a:rPr lang="en-US" dirty="0" err="1"/>
              <a:t>p</a:t>
            </a:r>
            <a:r>
              <a:rPr lang="en-US" dirty="0" err="1" smtClean="0"/>
              <a:t>agar</a:t>
            </a:r>
            <a:r>
              <a:rPr lang="en-US" dirty="0" smtClean="0"/>
              <a:t>&gt; </a:t>
            </a:r>
            <a:r>
              <a:rPr lang="en-US" dirty="0" err="1" smtClean="0"/>
              <a:t>pag</a:t>
            </a:r>
            <a:r>
              <a:rPr lang="en-US" dirty="0" smtClean="0"/>
              <a:t>-&gt; </a:t>
            </a:r>
            <a:r>
              <a:rPr lang="en-US" dirty="0" err="1" smtClean="0"/>
              <a:t>pagé</a:t>
            </a:r>
            <a:r>
              <a:rPr lang="en-US" dirty="0" smtClean="0"/>
              <a:t> &gt; </a:t>
            </a:r>
            <a:r>
              <a:rPr lang="en-US" dirty="0" err="1" smtClean="0"/>
              <a:t>pagué</a:t>
            </a:r>
            <a:endParaRPr lang="en-US" dirty="0" smtClean="0"/>
          </a:p>
          <a:p>
            <a:r>
              <a:rPr lang="en-US" dirty="0" err="1"/>
              <a:t>c</a:t>
            </a:r>
            <a:r>
              <a:rPr lang="en-US" dirty="0" err="1" smtClean="0"/>
              <a:t>azar</a:t>
            </a:r>
            <a:r>
              <a:rPr lang="en-US" dirty="0" smtClean="0"/>
              <a:t> &gt; </a:t>
            </a:r>
            <a:r>
              <a:rPr lang="en-US" dirty="0" err="1" smtClean="0"/>
              <a:t>caz</a:t>
            </a:r>
            <a:r>
              <a:rPr lang="en-US" dirty="0" smtClean="0"/>
              <a:t>- &gt; </a:t>
            </a:r>
            <a:r>
              <a:rPr lang="en-US" dirty="0" err="1" smtClean="0"/>
              <a:t>cazé</a:t>
            </a:r>
            <a:r>
              <a:rPr lang="en-US" dirty="0" smtClean="0"/>
              <a:t> &gt; </a:t>
            </a:r>
            <a:r>
              <a:rPr lang="en-US" dirty="0" err="1" smtClean="0"/>
              <a:t>cacé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33600" y="4953000"/>
            <a:ext cx="3352800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El equipo </a:t>
            </a:r>
            <a:r>
              <a:rPr lang="es-ES" b="1" i="1" dirty="0" smtClean="0"/>
              <a:t>ganó</a:t>
            </a:r>
            <a:r>
              <a:rPr lang="es-ES" dirty="0" smtClean="0"/>
              <a:t> el campeonato</a:t>
            </a:r>
          </a:p>
          <a:p>
            <a:r>
              <a:rPr lang="es-ES" dirty="0" smtClean="0"/>
              <a:t>por competir muy fuertemente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31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irregulares (continuado)…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Ser e Ir (</a:t>
            </a:r>
            <a:r>
              <a:rPr lang="es-ES" dirty="0" err="1" smtClean="0"/>
              <a:t>to</a:t>
            </a:r>
            <a:r>
              <a:rPr lang="es-ES" dirty="0" smtClean="0"/>
              <a:t> be and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go</a:t>
            </a:r>
            <a:r>
              <a:rPr lang="es-ES" dirty="0" smtClean="0"/>
              <a:t>) son SUPER irregulares pero la buena noticia es que llevan el mismo formato es nuestro </a:t>
            </a:r>
            <a:r>
              <a:rPr lang="es-ES" b="1" u="sng" dirty="0" smtClean="0"/>
              <a:t>GRUPO </a:t>
            </a:r>
            <a:r>
              <a:rPr lang="en-US" b="1" u="sng" dirty="0" smtClean="0"/>
              <a:t>#2</a:t>
            </a:r>
            <a:r>
              <a:rPr lang="en-US" dirty="0" smtClean="0"/>
              <a:t>!</a:t>
            </a:r>
            <a:endParaRPr lang="es-ES" dirty="0" smtClean="0"/>
          </a:p>
          <a:p>
            <a:r>
              <a:rPr lang="es-ES" dirty="0" smtClean="0"/>
              <a:t>Tienes que analizar el contexto para confirmar cuál verbo es apropiado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463225"/>
              </p:ext>
            </p:extLst>
          </p:nvPr>
        </p:nvGraphicFramePr>
        <p:xfrm>
          <a:off x="914400" y="3657600"/>
          <a:ext cx="31242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400"/>
                <a:gridCol w="551329"/>
                <a:gridCol w="1531471"/>
              </a:tblGrid>
              <a:tr h="301880">
                <a:tc>
                  <a:txBody>
                    <a:bodyPr/>
                    <a:lstStyle/>
                    <a:p>
                      <a:r>
                        <a:rPr lang="es-ES" dirty="0" smtClean="0"/>
                        <a:t>SER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IR</a:t>
                      </a:r>
                      <a:endParaRPr lang="en-US" dirty="0"/>
                    </a:p>
                  </a:txBody>
                  <a:tcPr/>
                </a:tc>
              </a:tr>
              <a:tr h="306072">
                <a:tc>
                  <a:txBody>
                    <a:bodyPr/>
                    <a:lstStyle/>
                    <a:p>
                      <a:r>
                        <a:rPr lang="es-ES" dirty="0" smtClean="0"/>
                        <a:t>fui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fui</a:t>
                      </a:r>
                      <a:endParaRPr lang="en-US" dirty="0"/>
                    </a:p>
                  </a:txBody>
                  <a:tcPr/>
                </a:tc>
              </a:tr>
              <a:tr h="306072">
                <a:tc>
                  <a:txBody>
                    <a:bodyPr/>
                    <a:lstStyle/>
                    <a:p>
                      <a:r>
                        <a:rPr lang="es-ES" dirty="0" smtClean="0"/>
                        <a:t>fuiste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fuiste</a:t>
                      </a:r>
                      <a:endParaRPr lang="en-US" dirty="0"/>
                    </a:p>
                  </a:txBody>
                  <a:tcPr/>
                </a:tc>
              </a:tr>
              <a:tr h="306072">
                <a:tc>
                  <a:txBody>
                    <a:bodyPr/>
                    <a:lstStyle/>
                    <a:p>
                      <a:r>
                        <a:rPr lang="es-ES" dirty="0" smtClean="0"/>
                        <a:t>fue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fue</a:t>
                      </a:r>
                      <a:endParaRPr lang="en-US" dirty="0"/>
                    </a:p>
                  </a:txBody>
                  <a:tcPr/>
                </a:tc>
              </a:tr>
              <a:tr h="306072">
                <a:tc>
                  <a:txBody>
                    <a:bodyPr/>
                    <a:lstStyle/>
                    <a:p>
                      <a:r>
                        <a:rPr lang="es-ES" dirty="0" smtClean="0"/>
                        <a:t>fuimos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fuimos</a:t>
                      </a:r>
                      <a:endParaRPr lang="en-US" dirty="0"/>
                    </a:p>
                  </a:txBody>
                  <a:tcPr/>
                </a:tc>
              </a:tr>
              <a:tr h="306072">
                <a:tc>
                  <a:txBody>
                    <a:bodyPr/>
                    <a:lstStyle/>
                    <a:p>
                      <a:r>
                        <a:rPr lang="es-ES" dirty="0" smtClean="0"/>
                        <a:t>fuisteis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fuisteis</a:t>
                      </a:r>
                      <a:endParaRPr lang="en-US" dirty="0"/>
                    </a:p>
                  </a:txBody>
                  <a:tcPr/>
                </a:tc>
              </a:tr>
              <a:tr h="306072">
                <a:tc>
                  <a:txBody>
                    <a:bodyPr/>
                    <a:lstStyle/>
                    <a:p>
                      <a:r>
                        <a:rPr lang="es-ES" dirty="0" smtClean="0"/>
                        <a:t>fueron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fueron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3825965"/>
            <a:ext cx="3657600" cy="2279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01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Grupo</a:t>
            </a:r>
            <a:r>
              <a:rPr lang="en-US" dirty="0" smtClean="0"/>
              <a:t> #3 (y </a:t>
            </a:r>
            <a:r>
              <a:rPr lang="en-US" dirty="0" err="1" smtClean="0"/>
              <a:t>siguen</a:t>
            </a:r>
            <a:r>
              <a:rPr lang="en-US" dirty="0" smtClean="0"/>
              <a:t> y </a:t>
            </a:r>
            <a:r>
              <a:rPr lang="en-US" dirty="0" err="1" smtClean="0"/>
              <a:t>siguen</a:t>
            </a:r>
            <a:r>
              <a:rPr lang="en-US" dirty="0" smtClean="0"/>
              <a:t> y </a:t>
            </a:r>
            <a:r>
              <a:rPr lang="en-US" dirty="0" err="1" smtClean="0"/>
              <a:t>siguen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grupo</a:t>
            </a:r>
            <a:r>
              <a:rPr lang="en-US" dirty="0" smtClean="0"/>
              <a:t> “</a:t>
            </a:r>
            <a:r>
              <a:rPr lang="en-US" dirty="0" err="1" smtClean="0"/>
              <a:t>i</a:t>
            </a:r>
            <a:r>
              <a:rPr lang="en-US" dirty="0" smtClean="0"/>
              <a:t>” </a:t>
            </a:r>
            <a:r>
              <a:rPr lang="en-US" dirty="0" err="1" smtClean="0"/>
              <a:t>porque</a:t>
            </a:r>
            <a:r>
              <a:rPr lang="en-US" dirty="0" smtClean="0"/>
              <a:t> </a:t>
            </a:r>
            <a:r>
              <a:rPr lang="en-US" dirty="0" err="1" smtClean="0"/>
              <a:t>estos</a:t>
            </a:r>
            <a:r>
              <a:rPr lang="en-US" dirty="0" smtClean="0"/>
              <a:t> </a:t>
            </a:r>
            <a:r>
              <a:rPr lang="en-US" dirty="0" err="1" smtClean="0"/>
              <a:t>verbos</a:t>
            </a:r>
            <a:r>
              <a:rPr lang="en-US" dirty="0" smtClean="0"/>
              <a:t> </a:t>
            </a:r>
            <a:r>
              <a:rPr lang="en-US" dirty="0" err="1" smtClean="0"/>
              <a:t>llevan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“</a:t>
            </a:r>
            <a:r>
              <a:rPr lang="en-US" dirty="0" err="1" smtClean="0"/>
              <a:t>i</a:t>
            </a:r>
            <a:r>
              <a:rPr lang="en-US" dirty="0" smtClean="0"/>
              <a:t>” </a:t>
            </a:r>
            <a:r>
              <a:rPr lang="en-US" dirty="0" err="1" smtClean="0"/>
              <a:t>inesperada</a:t>
            </a:r>
            <a:r>
              <a:rPr lang="en-US" dirty="0" smtClean="0"/>
              <a:t> en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s-ES_tradnl" dirty="0" err="1" smtClean="0"/>
              <a:t>íz</a:t>
            </a:r>
            <a:r>
              <a:rPr lang="es-ES_tradnl" dirty="0" smtClean="0"/>
              <a:t>. Son tres verbos sólo: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379062"/>
              </p:ext>
            </p:extLst>
          </p:nvPr>
        </p:nvGraphicFramePr>
        <p:xfrm>
          <a:off x="838200" y="2667000"/>
          <a:ext cx="6858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HACER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VENIR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QUERER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hice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vine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quise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Hiciste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viniste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quisiste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hizo*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vino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quiso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hicimos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vinimos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quisimos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hicisteis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vinisteis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quisisteis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hicieron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vinieron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quisieron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77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Grupo</a:t>
            </a:r>
            <a:r>
              <a:rPr lang="en-US" dirty="0" smtClean="0"/>
              <a:t> #4 los </a:t>
            </a:r>
            <a:r>
              <a:rPr lang="en-US" dirty="0" err="1" smtClean="0"/>
              <a:t>verbos</a:t>
            </a:r>
            <a:r>
              <a:rPr lang="en-US" dirty="0" smtClean="0"/>
              <a:t> “u”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Estos</a:t>
            </a:r>
            <a:r>
              <a:rPr lang="en-US" dirty="0" smtClean="0"/>
              <a:t> </a:t>
            </a:r>
            <a:r>
              <a:rPr lang="en-US" dirty="0" err="1" smtClean="0"/>
              <a:t>verbos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puedes</a:t>
            </a:r>
            <a:r>
              <a:rPr lang="en-US" dirty="0" smtClean="0"/>
              <a:t> </a:t>
            </a:r>
            <a:r>
              <a:rPr lang="en-US" dirty="0" err="1" smtClean="0"/>
              <a:t>imaginar</a:t>
            </a:r>
            <a:r>
              <a:rPr lang="en-US" dirty="0" smtClean="0"/>
              <a:t> son los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llevan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“u” </a:t>
            </a:r>
            <a:r>
              <a:rPr lang="en-US" dirty="0" err="1" smtClean="0"/>
              <a:t>inesperada</a:t>
            </a:r>
            <a:r>
              <a:rPr lang="en-US" dirty="0" smtClean="0"/>
              <a:t> en </a:t>
            </a:r>
            <a:r>
              <a:rPr lang="en-US" dirty="0" err="1" smtClean="0"/>
              <a:t>su</a:t>
            </a:r>
            <a:r>
              <a:rPr lang="en-US" dirty="0"/>
              <a:t> </a:t>
            </a:r>
            <a:r>
              <a:rPr lang="en-US" dirty="0" err="1" smtClean="0"/>
              <a:t>ra</a:t>
            </a:r>
            <a:r>
              <a:rPr lang="es-ES" dirty="0" err="1" smtClean="0"/>
              <a:t>íz</a:t>
            </a:r>
            <a:r>
              <a:rPr lang="es-ES" dirty="0" smtClean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28904"/>
              </p:ext>
            </p:extLst>
          </p:nvPr>
        </p:nvGraphicFramePr>
        <p:xfrm>
          <a:off x="228600" y="2667000"/>
          <a:ext cx="84582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700"/>
                <a:gridCol w="1409700"/>
                <a:gridCol w="1409700"/>
                <a:gridCol w="1409700"/>
                <a:gridCol w="1409700"/>
                <a:gridCol w="14097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ESTAR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ANDAR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TENER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SABER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PODER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PONER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estuve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anduve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tuve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supe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pude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puse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estuviste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anduviste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tuviste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supiste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pudiste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pusiste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estuvo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anduvo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tuvo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supo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pudo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puso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estuvimos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anduvimos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tuvimos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supimos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pudimos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pusimos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estuvisteis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anduvisteis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tuvisteis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supisteis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pudisteis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pusisteis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estuvieron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anduvieron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tuvieron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supieron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pudieron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pusieron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951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Grupo 5: dar y ver (fáciles)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Dar y ver son dos verbos MUY similares en el pretérito (ya es tiempo para un ejemplo fácil!)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498816"/>
              </p:ext>
            </p:extLst>
          </p:nvPr>
        </p:nvGraphicFramePr>
        <p:xfrm>
          <a:off x="1066800" y="2667000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DAR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di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diste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viste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dio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vio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dimos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vimos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disteis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</a:t>
                      </a:r>
                      <a:r>
                        <a:rPr lang="es-ES" smtClean="0"/>
                        <a:t>isteis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dieron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vieron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900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544</TotalTime>
  <Words>829</Words>
  <Application>Microsoft Office PowerPoint</Application>
  <PresentationFormat>On-screen Show (4:3)</PresentationFormat>
  <Paragraphs>204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EL PRETERITO!!!</vt:lpstr>
      <vt:lpstr>El Pretérito</vt:lpstr>
      <vt:lpstr>    Formato del tenso</vt:lpstr>
      <vt:lpstr>Ejemplos y Práctica… </vt:lpstr>
      <vt:lpstr>Los irregulares…. Uh oh…. </vt:lpstr>
      <vt:lpstr>Los irregulares (continuado)…</vt:lpstr>
      <vt:lpstr>Grupo #3 (y siguen y siguen y siguen)</vt:lpstr>
      <vt:lpstr>Grupo #4 los verbos “u”</vt:lpstr>
      <vt:lpstr>Grupo 5: dar y ver (fáciles)</vt:lpstr>
      <vt:lpstr>GRUPO #6: “J” group</vt:lpstr>
      <vt:lpstr>Grupo #7: I &gt; Y verbs </vt:lpstr>
      <vt:lpstr>Grupo #8: -ir stem changing verbs </vt:lpstr>
      <vt:lpstr>Ya terminaste con los verbos irregulares… BRAVO!!!</vt:lpstr>
    </vt:vector>
  </TitlesOfParts>
  <Company>Wake County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PRETERITO!!!</dc:title>
  <dc:creator>jpastorius</dc:creator>
  <cp:lastModifiedBy>jpastorius</cp:lastModifiedBy>
  <cp:revision>17</cp:revision>
  <dcterms:created xsi:type="dcterms:W3CDTF">2014-03-07T14:44:14Z</dcterms:created>
  <dcterms:modified xsi:type="dcterms:W3CDTF">2014-04-09T10:58:16Z</dcterms:modified>
</cp:coreProperties>
</file>